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8803600" cy="43205400"/>
  <p:notesSz cx="6716713" cy="9239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06400" indent="50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812800" indent="10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220788" indent="150813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627188" indent="201613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09">
          <p15:clr>
            <a:srgbClr val="A4A3A4"/>
          </p15:clr>
        </p15:guide>
        <p15:guide id="2" pos="6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0">
          <p15:clr>
            <a:srgbClr val="A4A3A4"/>
          </p15:clr>
        </p15:guide>
        <p15:guide id="2" pos="211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C0F"/>
    <a:srgbClr val="CC0000"/>
    <a:srgbClr val="A50021"/>
    <a:srgbClr val="CCFFFF"/>
    <a:srgbClr val="990000"/>
    <a:srgbClr val="FF0000"/>
    <a:srgbClr val="94161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5" d="100"/>
          <a:sy n="25" d="100"/>
        </p:scale>
        <p:origin x="1458" y="264"/>
      </p:cViewPr>
      <p:guideLst>
        <p:guide orient="horz" pos="13609"/>
        <p:guide pos="6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7" d="100"/>
          <a:sy n="37" d="100"/>
        </p:scale>
        <p:origin x="-1488" y="-84"/>
      </p:cViewPr>
      <p:guideLst>
        <p:guide orient="horz" pos="2910"/>
        <p:guide pos="211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CD5A58-64EA-4315-8EAD-EB1E43CD5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98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0D138-D7D3-48B0-B013-7FCE3D3B5B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05238" y="0"/>
            <a:ext cx="2909887" cy="461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EB9E6699-4F87-4638-BFD7-92A9BE1515D3}" type="datetime1">
              <a:rPr lang="pt-BR"/>
              <a:pPr>
                <a:defRPr/>
              </a:pPr>
              <a:t>13/11/2025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A7786-19A7-45FF-9057-C87E5A6151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5700"/>
            <a:ext cx="29098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A6517-5CAC-45E0-A320-E28055C228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05238" y="8775700"/>
            <a:ext cx="2909887" cy="461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3FEEC6AB-6081-4375-8777-9716CE1CD46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A767B1-303A-4D30-93B0-A356A9187D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97E2871-7AE6-4E81-BBD0-5AFDFBE192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1AC99C8-92E7-4EE0-A7A6-7DD89A8B5C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84400" y="685800"/>
            <a:ext cx="23368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177026B-FDDD-4990-B009-53FDE4136E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4876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5032806-23C6-45D2-9761-5150D8963AD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7A931A6-441F-4F98-81D1-CFF4DBC957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000" y="8763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A924C85-C9D9-4B9C-960B-FB64B0267A4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06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812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2207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62718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035312" algn="l" defTabSz="8141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2374" algn="l" defTabSz="8141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49437" algn="l" defTabSz="8141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56500" algn="l" defTabSz="81412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994" y="13421991"/>
            <a:ext cx="24483616" cy="92605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9985" y="24482750"/>
            <a:ext cx="20163631" cy="11042005"/>
          </a:xfrm>
        </p:spPr>
        <p:txBody>
          <a:bodyPr/>
          <a:lstStyle>
            <a:lvl1pPr marL="0" indent="0" algn="ctr">
              <a:buNone/>
              <a:defRPr/>
            </a:lvl1pPr>
            <a:lvl2pPr marL="407062" indent="0" algn="ctr">
              <a:buNone/>
              <a:defRPr/>
            </a:lvl2pPr>
            <a:lvl3pPr marL="814125" indent="0" algn="ctr">
              <a:buNone/>
              <a:defRPr/>
            </a:lvl3pPr>
            <a:lvl4pPr marL="1221187" indent="0" algn="ctr">
              <a:buNone/>
              <a:defRPr/>
            </a:lvl4pPr>
            <a:lvl5pPr marL="1628250" indent="0" algn="ctr">
              <a:buNone/>
              <a:defRPr/>
            </a:lvl5pPr>
            <a:lvl6pPr marL="2035312" indent="0" algn="ctr">
              <a:buNone/>
              <a:defRPr/>
            </a:lvl6pPr>
            <a:lvl7pPr marL="2442374" indent="0" algn="ctr">
              <a:buNone/>
              <a:defRPr/>
            </a:lvl7pPr>
            <a:lvl8pPr marL="2849437" indent="0" algn="ctr">
              <a:buNone/>
              <a:defRPr/>
            </a:lvl8pPr>
            <a:lvl9pPr marL="32565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2A8BB3-F051-444C-A3B1-4DEA5C32B5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81790D-28ED-4C68-B510-FAA3AA083B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3266C7-2CD6-4375-8C22-D9FFD93AB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9BA044-2017-4F87-A357-E1BC2E31283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6057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FF1DA4-8DB1-49C7-9A1F-4FCED04AD3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FF746A-582E-482B-BD59-63FDCC6239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9991627-0BFD-4B6F-899D-D68500DD01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2DDB1-BF73-473C-9BF7-62353F9697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9027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523401" y="3837979"/>
            <a:ext cx="6120209" cy="34566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993" y="3837979"/>
            <a:ext cx="18230056" cy="34566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27F1D4-3C7C-4039-85FD-9230C8F928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D574D7-A53F-494D-A449-B638970856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A00520-E685-47B6-8240-49E362E4E2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C67983-1576-45B1-B2B9-F3441733FF22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67012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70936A-FB05-4F21-AB94-CDE49AAED3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ACF08C-F6FD-4D3E-B9DA-D743642C57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092FF4-CB6F-4308-A977-060041788A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59F69-90A8-4518-B0B1-0E1088DBFBD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3055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85" y="27762845"/>
            <a:ext cx="24483616" cy="858232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85" y="18311665"/>
            <a:ext cx="24483616" cy="9451182"/>
          </a:xfrm>
        </p:spPr>
        <p:txBody>
          <a:bodyPr anchor="b"/>
          <a:lstStyle>
            <a:lvl1pPr marL="0" indent="0">
              <a:buNone/>
              <a:defRPr sz="1800"/>
            </a:lvl1pPr>
            <a:lvl2pPr marL="407062" indent="0">
              <a:buNone/>
              <a:defRPr sz="1600"/>
            </a:lvl2pPr>
            <a:lvl3pPr marL="814125" indent="0">
              <a:buNone/>
              <a:defRPr sz="1400"/>
            </a:lvl3pPr>
            <a:lvl4pPr marL="1221187" indent="0">
              <a:buNone/>
              <a:defRPr sz="1200"/>
            </a:lvl4pPr>
            <a:lvl5pPr marL="1628250" indent="0">
              <a:buNone/>
              <a:defRPr sz="1200"/>
            </a:lvl5pPr>
            <a:lvl6pPr marL="2035312" indent="0">
              <a:buNone/>
              <a:defRPr sz="1200"/>
            </a:lvl6pPr>
            <a:lvl7pPr marL="2442374" indent="0">
              <a:buNone/>
              <a:defRPr sz="1200"/>
            </a:lvl7pPr>
            <a:lvl8pPr marL="2849437" indent="0">
              <a:buNone/>
              <a:defRPr sz="1200"/>
            </a:lvl8pPr>
            <a:lvl9pPr marL="32565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2D443D-DBE1-41B4-BFFC-FC04A815C3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822DF9-CFF5-44CB-B044-EC0414B35A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C60115-6A6F-43F9-A96C-EA753CE07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2AEB6-2F4B-4596-8F1D-A15C652A917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7117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994" y="12485939"/>
            <a:ext cx="12175132" cy="2591886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477" y="12485939"/>
            <a:ext cx="12175133" cy="2591886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75309-5E28-49A2-8B42-373008BD60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C0071-1F06-4E43-9825-FF68622F60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97CDF-C476-4D98-A13A-7D392091D4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4556F-20C1-4AE0-9AF2-421722AD507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1461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60" y="1729903"/>
            <a:ext cx="25922684" cy="72009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460" y="9671523"/>
            <a:ext cx="12726591" cy="403019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062" indent="0">
              <a:buNone/>
              <a:defRPr sz="1800" b="1"/>
            </a:lvl2pPr>
            <a:lvl3pPr marL="814125" indent="0">
              <a:buNone/>
              <a:defRPr sz="1600" b="1"/>
            </a:lvl3pPr>
            <a:lvl4pPr marL="1221187" indent="0">
              <a:buNone/>
              <a:defRPr sz="1400" b="1"/>
            </a:lvl4pPr>
            <a:lvl5pPr marL="1628250" indent="0">
              <a:buNone/>
              <a:defRPr sz="1400" b="1"/>
            </a:lvl5pPr>
            <a:lvl6pPr marL="2035312" indent="0">
              <a:buNone/>
              <a:defRPr sz="1400" b="1"/>
            </a:lvl6pPr>
            <a:lvl7pPr marL="2442374" indent="0">
              <a:buNone/>
              <a:defRPr sz="1400" b="1"/>
            </a:lvl7pPr>
            <a:lvl8pPr marL="2849437" indent="0">
              <a:buNone/>
              <a:defRPr sz="1400" b="1"/>
            </a:lvl8pPr>
            <a:lvl9pPr marL="32565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460" y="13701716"/>
            <a:ext cx="12726591" cy="248937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85" y="9671523"/>
            <a:ext cx="12730758" cy="403019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062" indent="0">
              <a:buNone/>
              <a:defRPr sz="1800" b="1"/>
            </a:lvl2pPr>
            <a:lvl3pPr marL="814125" indent="0">
              <a:buNone/>
              <a:defRPr sz="1600" b="1"/>
            </a:lvl3pPr>
            <a:lvl4pPr marL="1221187" indent="0">
              <a:buNone/>
              <a:defRPr sz="1400" b="1"/>
            </a:lvl4pPr>
            <a:lvl5pPr marL="1628250" indent="0">
              <a:buNone/>
              <a:defRPr sz="1400" b="1"/>
            </a:lvl5pPr>
            <a:lvl6pPr marL="2035312" indent="0">
              <a:buNone/>
              <a:defRPr sz="1400" b="1"/>
            </a:lvl6pPr>
            <a:lvl7pPr marL="2442374" indent="0">
              <a:buNone/>
              <a:defRPr sz="1400" b="1"/>
            </a:lvl7pPr>
            <a:lvl8pPr marL="2849437" indent="0">
              <a:buNone/>
              <a:defRPr sz="1400" b="1"/>
            </a:lvl8pPr>
            <a:lvl9pPr marL="32565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85" y="13701716"/>
            <a:ext cx="12730758" cy="248937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2893C3D-2978-4A04-AE05-E306EF484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C33CDC2-8103-4B9B-B1E5-B4DA640523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758BA11-8E96-416B-A0D4-0CFFADF22C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651ED-6599-4A01-A9F9-88A7DFA735E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2577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B6FDA45-4729-41BA-ADD8-915B0AE635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17604D-C322-4D04-881F-59E0CCDB67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40F257D-8832-49D2-80A8-2B8035AEE6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81B34-5041-4911-840B-3E8AA8E5DDCE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3797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CBF98CD-F7BC-4145-9F31-AC55D23DD3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36C7416-62FE-4032-8DB7-3289152110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3FA2E44-4AD4-422C-B86E-9C3AEB6639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8C05D-3D30-43E3-85FA-8A55B94F479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8705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61" y="1720530"/>
            <a:ext cx="9476184" cy="732122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131" y="1720529"/>
            <a:ext cx="16102012" cy="3687492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61" y="9041755"/>
            <a:ext cx="9476184" cy="29553694"/>
          </a:xfrm>
        </p:spPr>
        <p:txBody>
          <a:bodyPr/>
          <a:lstStyle>
            <a:lvl1pPr marL="0" indent="0">
              <a:buNone/>
              <a:defRPr sz="1200"/>
            </a:lvl1pPr>
            <a:lvl2pPr marL="407062" indent="0">
              <a:buNone/>
              <a:defRPr sz="1100"/>
            </a:lvl2pPr>
            <a:lvl3pPr marL="814125" indent="0">
              <a:buNone/>
              <a:defRPr sz="900"/>
            </a:lvl3pPr>
            <a:lvl4pPr marL="1221187" indent="0">
              <a:buNone/>
              <a:defRPr sz="800"/>
            </a:lvl4pPr>
            <a:lvl5pPr marL="1628250" indent="0">
              <a:buNone/>
              <a:defRPr sz="800"/>
            </a:lvl5pPr>
            <a:lvl6pPr marL="2035312" indent="0">
              <a:buNone/>
              <a:defRPr sz="800"/>
            </a:lvl6pPr>
            <a:lvl7pPr marL="2442374" indent="0">
              <a:buNone/>
              <a:defRPr sz="800"/>
            </a:lvl7pPr>
            <a:lvl8pPr marL="2849437" indent="0">
              <a:buNone/>
              <a:defRPr sz="800"/>
            </a:lvl8pPr>
            <a:lvl9pPr marL="32565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B70A4-1DA5-4DC2-8E6F-F9C2C8BB73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5F55EB-D4A7-4C5A-B174-2CFC7C8299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8618E5-BC27-4AB8-8867-9CCDB4B0E9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D3353-79FF-4CB9-B6F5-0B3C6998817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0227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152" y="30244405"/>
            <a:ext cx="17282716" cy="356919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152" y="3859858"/>
            <a:ext cx="17282716" cy="25923553"/>
          </a:xfrm>
        </p:spPr>
        <p:txBody>
          <a:bodyPr/>
          <a:lstStyle>
            <a:lvl1pPr marL="0" indent="0">
              <a:buNone/>
              <a:defRPr sz="2800"/>
            </a:lvl1pPr>
            <a:lvl2pPr marL="407062" indent="0">
              <a:buNone/>
              <a:defRPr sz="2500"/>
            </a:lvl2pPr>
            <a:lvl3pPr marL="814125" indent="0">
              <a:buNone/>
              <a:defRPr sz="2100"/>
            </a:lvl3pPr>
            <a:lvl4pPr marL="1221187" indent="0">
              <a:buNone/>
              <a:defRPr sz="1800"/>
            </a:lvl4pPr>
            <a:lvl5pPr marL="1628250" indent="0">
              <a:buNone/>
              <a:defRPr sz="1800"/>
            </a:lvl5pPr>
            <a:lvl6pPr marL="2035312" indent="0">
              <a:buNone/>
              <a:defRPr sz="1800"/>
            </a:lvl6pPr>
            <a:lvl7pPr marL="2442374" indent="0">
              <a:buNone/>
              <a:defRPr sz="1800"/>
            </a:lvl7pPr>
            <a:lvl8pPr marL="2849437" indent="0">
              <a:buNone/>
              <a:defRPr sz="1800"/>
            </a:lvl8pPr>
            <a:lvl9pPr marL="3256500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152" y="33813602"/>
            <a:ext cx="17282716" cy="5070947"/>
          </a:xfrm>
        </p:spPr>
        <p:txBody>
          <a:bodyPr/>
          <a:lstStyle>
            <a:lvl1pPr marL="0" indent="0">
              <a:buNone/>
              <a:defRPr sz="1200"/>
            </a:lvl1pPr>
            <a:lvl2pPr marL="407062" indent="0">
              <a:buNone/>
              <a:defRPr sz="1100"/>
            </a:lvl2pPr>
            <a:lvl3pPr marL="814125" indent="0">
              <a:buNone/>
              <a:defRPr sz="900"/>
            </a:lvl3pPr>
            <a:lvl4pPr marL="1221187" indent="0">
              <a:buNone/>
              <a:defRPr sz="800"/>
            </a:lvl4pPr>
            <a:lvl5pPr marL="1628250" indent="0">
              <a:buNone/>
              <a:defRPr sz="800"/>
            </a:lvl5pPr>
            <a:lvl6pPr marL="2035312" indent="0">
              <a:buNone/>
              <a:defRPr sz="800"/>
            </a:lvl6pPr>
            <a:lvl7pPr marL="2442374" indent="0">
              <a:buNone/>
              <a:defRPr sz="800"/>
            </a:lvl7pPr>
            <a:lvl8pPr marL="2849437" indent="0">
              <a:buNone/>
              <a:defRPr sz="800"/>
            </a:lvl8pPr>
            <a:lvl9pPr marL="32565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8BC34C-B64C-41BB-9E51-9C15837E1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F7CCB-D7A1-4FDE-A431-4C9B5D016D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9E84A-5421-4250-AC96-E7F1E0E3A3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988AA-3B33-4006-B999-8AD6BB9384F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4043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4E7C4C3-E0D3-42E2-9B52-57083595F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59000" y="3836988"/>
            <a:ext cx="24485600" cy="720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05402" tIns="102702" rIns="205402" bIns="102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8F9E116-45DD-404D-BA10-6C66B62DF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12485688"/>
            <a:ext cx="24485600" cy="259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05402" tIns="102702" rIns="205402" bIns="102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text styles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B16CC45-27F0-4542-BB24-E130EA29EF6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59000" y="39368413"/>
            <a:ext cx="600075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402" tIns="102702" rIns="205402" bIns="102702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31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590C25F-374E-43FD-B2A4-CB6B056719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0913" y="39368413"/>
            <a:ext cx="9121775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402" tIns="102702" rIns="205402" bIns="102702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31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98BF7D8-5D28-41F7-AD3D-C2C6A39C240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3850" y="39368413"/>
            <a:ext cx="600075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5402" tIns="102702" rIns="205402" bIns="102702" numCol="1" anchor="t" anchorCtr="0" compatLnSpc="1">
            <a:prstTxWarp prst="textNoShape">
              <a:avLst/>
            </a:prstTxWarp>
          </a:bodyPr>
          <a:lstStyle>
            <a:lvl1pPr algn="r">
              <a:defRPr sz="3100" smtClean="0"/>
            </a:lvl1pPr>
          </a:lstStyle>
          <a:p>
            <a:pPr>
              <a:defRPr/>
            </a:pPr>
            <a:fld id="{06BBCAB3-7D80-4644-899B-C04034EDB71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52638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ctr" defTabSz="2052638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  <a:ea typeface="ＭＳ Ｐゴシック" charset="-128"/>
        </a:defRPr>
      </a:lvl2pPr>
      <a:lvl3pPr algn="ctr" defTabSz="2052638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  <a:ea typeface="ＭＳ Ｐゴシック" charset="-128"/>
        </a:defRPr>
      </a:lvl3pPr>
      <a:lvl4pPr algn="ctr" defTabSz="2052638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  <a:ea typeface="ＭＳ Ｐゴシック" charset="-128"/>
        </a:defRPr>
      </a:lvl4pPr>
      <a:lvl5pPr algn="ctr" defTabSz="2052638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  <a:ea typeface="ＭＳ Ｐゴシック" charset="-128"/>
        </a:defRPr>
      </a:lvl5pPr>
      <a:lvl6pPr marL="407062" algn="ctr" defTabSz="2053686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</a:defRPr>
      </a:lvl6pPr>
      <a:lvl7pPr marL="814125" algn="ctr" defTabSz="2053686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</a:defRPr>
      </a:lvl7pPr>
      <a:lvl8pPr marL="1221187" algn="ctr" defTabSz="2053686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</a:defRPr>
      </a:lvl8pPr>
      <a:lvl9pPr marL="1628250" algn="ctr" defTabSz="2053686" rtl="0" eaLnBrk="0" fontAlgn="base" hangingPunct="0">
        <a:spcBef>
          <a:spcPct val="0"/>
        </a:spcBef>
        <a:spcAft>
          <a:spcPct val="0"/>
        </a:spcAft>
        <a:defRPr sz="9900">
          <a:solidFill>
            <a:schemeClr val="tx2"/>
          </a:solidFill>
          <a:latin typeface="Times New Roman" pitchFamily="18" charset="0"/>
        </a:defRPr>
      </a:lvl9pPr>
    </p:titleStyle>
    <p:bodyStyle>
      <a:lvl1pPr marL="768350" indent="-768350" algn="l" defTabSz="2052638" rtl="0" eaLnBrk="0" fontAlgn="base" hangingPunct="0">
        <a:spcBef>
          <a:spcPct val="20000"/>
        </a:spcBef>
        <a:spcAft>
          <a:spcPct val="0"/>
        </a:spcAft>
        <a:buChar char="•"/>
        <a:defRPr sz="71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1666875" indent="-641350" algn="l" defTabSz="2052638" rtl="0" eaLnBrk="0" fontAlgn="base" hangingPunct="0">
        <a:spcBef>
          <a:spcPct val="20000"/>
        </a:spcBef>
        <a:spcAft>
          <a:spcPct val="0"/>
        </a:spcAft>
        <a:buChar char="–"/>
        <a:defRPr sz="6300">
          <a:solidFill>
            <a:schemeClr val="tx1"/>
          </a:solidFill>
          <a:latin typeface="+mn-lt"/>
          <a:ea typeface="ＭＳ Ｐゴシック" charset="-128"/>
        </a:defRPr>
      </a:lvl2pPr>
      <a:lvl3pPr marL="2565400" indent="-512763" algn="l" defTabSz="2052638" rtl="0" eaLnBrk="0" fontAlgn="base" hangingPunct="0">
        <a:spcBef>
          <a:spcPct val="20000"/>
        </a:spcBef>
        <a:spcAft>
          <a:spcPct val="0"/>
        </a:spcAft>
        <a:buChar char="•"/>
        <a:defRPr sz="5400">
          <a:solidFill>
            <a:schemeClr val="tx1"/>
          </a:solidFill>
          <a:latin typeface="+mn-lt"/>
          <a:ea typeface="ＭＳ Ｐゴシック" charset="-128"/>
        </a:defRPr>
      </a:lvl3pPr>
      <a:lvl4pPr marL="3594100" indent="-514350" algn="l" defTabSz="2052638" rtl="0" eaLnBrk="0" fontAlgn="base" hangingPunct="0">
        <a:spcBef>
          <a:spcPct val="20000"/>
        </a:spcBef>
        <a:spcAft>
          <a:spcPct val="0"/>
        </a:spcAft>
        <a:buChar char="–"/>
        <a:defRPr sz="4400">
          <a:solidFill>
            <a:schemeClr val="tx1"/>
          </a:solidFill>
          <a:latin typeface="+mn-lt"/>
          <a:ea typeface="ＭＳ Ｐゴシック" charset="-128"/>
        </a:defRPr>
      </a:lvl4pPr>
      <a:lvl5pPr marL="4621213" indent="-512763" algn="l" defTabSz="2052638" rtl="0" eaLnBrk="0" fontAlgn="base" hangingPunct="0">
        <a:spcBef>
          <a:spcPct val="20000"/>
        </a:spcBef>
        <a:spcAft>
          <a:spcPct val="0"/>
        </a:spcAft>
        <a:buChar char="»"/>
        <a:defRPr sz="4400">
          <a:solidFill>
            <a:schemeClr val="tx1"/>
          </a:solidFill>
          <a:latin typeface="+mn-lt"/>
          <a:ea typeface="ＭＳ Ｐゴシック" charset="-128"/>
        </a:defRPr>
      </a:lvl5pPr>
      <a:lvl6pPr marL="5028918" indent="-513069" algn="l" defTabSz="2053686" rtl="0" eaLnBrk="0" fontAlgn="base" hangingPunct="0">
        <a:spcBef>
          <a:spcPct val="20000"/>
        </a:spcBef>
        <a:spcAft>
          <a:spcPct val="0"/>
        </a:spcAft>
        <a:buChar char="»"/>
        <a:defRPr sz="4400">
          <a:solidFill>
            <a:schemeClr val="tx1"/>
          </a:solidFill>
          <a:latin typeface="+mn-lt"/>
        </a:defRPr>
      </a:lvl6pPr>
      <a:lvl7pPr marL="5435980" indent="-513069" algn="l" defTabSz="2053686" rtl="0" eaLnBrk="0" fontAlgn="base" hangingPunct="0">
        <a:spcBef>
          <a:spcPct val="20000"/>
        </a:spcBef>
        <a:spcAft>
          <a:spcPct val="0"/>
        </a:spcAft>
        <a:buChar char="»"/>
        <a:defRPr sz="4400">
          <a:solidFill>
            <a:schemeClr val="tx1"/>
          </a:solidFill>
          <a:latin typeface="+mn-lt"/>
        </a:defRPr>
      </a:lvl7pPr>
      <a:lvl8pPr marL="5843042" indent="-513069" algn="l" defTabSz="2053686" rtl="0" eaLnBrk="0" fontAlgn="base" hangingPunct="0">
        <a:spcBef>
          <a:spcPct val="20000"/>
        </a:spcBef>
        <a:spcAft>
          <a:spcPct val="0"/>
        </a:spcAft>
        <a:buChar char="»"/>
        <a:defRPr sz="4400">
          <a:solidFill>
            <a:schemeClr val="tx1"/>
          </a:solidFill>
          <a:latin typeface="+mn-lt"/>
        </a:defRPr>
      </a:lvl8pPr>
      <a:lvl9pPr marL="6250104" indent="-513069" algn="l" defTabSz="2053686" rtl="0" eaLnBrk="0" fontAlgn="base" hangingPunct="0">
        <a:spcBef>
          <a:spcPct val="20000"/>
        </a:spcBef>
        <a:spcAft>
          <a:spcPct val="0"/>
        </a:spcAft>
        <a:buChar char="»"/>
        <a:defRPr sz="4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062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125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187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8250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5312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2374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9437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6500" algn="l" defTabSz="8141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47">
            <a:extLst>
              <a:ext uri="{FF2B5EF4-FFF2-40B4-BE49-F238E27FC236}">
                <a16:creationId xmlns:a16="http://schemas.microsoft.com/office/drawing/2014/main" id="{BD94599D-203B-40EF-8225-9E326BC6B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1" y="7561529"/>
            <a:ext cx="12239625" cy="3904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pt-BR" altLang="pt-BR" sz="4200" kern="0" dirty="0">
                <a:cs typeface="Times New Roman" panose="02020603050405020304" pitchFamily="18" charset="0"/>
              </a:rPr>
              <a:t>O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Circularis</a:t>
            </a:r>
            <a:r>
              <a:rPr lang="pt-BR" altLang="pt-BR" sz="4200" kern="0" dirty="0">
                <a:cs typeface="Times New Roman" panose="02020603050405020304" pitchFamily="18" charset="0"/>
              </a:rPr>
              <a:t> é uma plataforma desenvolvida para incentivar práticas sustentáveis e a economia circular por meio da troca de livros e materiais entre usuários. O projeto busca fomentar o reaproveitamento e o compartilhamento consciente de recursos educacionais.</a:t>
            </a:r>
          </a:p>
          <a:p>
            <a:endParaRPr lang="en-US" altLang="pt-BR" sz="3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099" name="Text Box 151">
            <a:extLst>
              <a:ext uri="{FF2B5EF4-FFF2-40B4-BE49-F238E27FC236}">
                <a16:creationId xmlns:a16="http://schemas.microsoft.com/office/drawing/2014/main" id="{94E9AC40-E70A-462E-89EB-56EE85EB4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3296522"/>
            <a:ext cx="12239625" cy="535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pt-BR" sz="4200" dirty="0"/>
              <a:t>O desenvolvimento seguiu metodologia incremental e ágil, priorizando acessibilidade, segurança e usabilidade. A arquitetura do sistema é dividida em três camadas: </a:t>
            </a:r>
            <a:r>
              <a:rPr lang="pt-BR" sz="4200" dirty="0" err="1"/>
              <a:t>frontend</a:t>
            </a:r>
            <a:r>
              <a:rPr lang="pt-BR" sz="4200" dirty="0"/>
              <a:t> (</a:t>
            </a:r>
            <a:r>
              <a:rPr lang="pt-BR" sz="4200" dirty="0" err="1"/>
              <a:t>React</a:t>
            </a:r>
            <a:r>
              <a:rPr lang="pt-BR" sz="4200" dirty="0"/>
              <a:t> web e mobile), </a:t>
            </a:r>
            <a:r>
              <a:rPr lang="pt-BR" sz="4200" dirty="0" err="1"/>
              <a:t>backend</a:t>
            </a:r>
            <a:r>
              <a:rPr lang="pt-BR" sz="4200" dirty="0"/>
              <a:t> (API </a:t>
            </a:r>
            <a:r>
              <a:rPr lang="pt-BR" sz="4200" dirty="0" err="1"/>
              <a:t>RESTful</a:t>
            </a:r>
            <a:r>
              <a:rPr lang="pt-BR" sz="4200" dirty="0"/>
              <a:t> em Node.js) e banco de dados relacional (MySQL). Elementos de gamificação e notificações inteligentes foram implementados para engajamento dos usuários.</a:t>
            </a:r>
          </a:p>
        </p:txBody>
      </p:sp>
      <p:sp>
        <p:nvSpPr>
          <p:cNvPr id="4100" name="Text Box 152">
            <a:extLst>
              <a:ext uri="{FF2B5EF4-FFF2-40B4-BE49-F238E27FC236}">
                <a16:creationId xmlns:a16="http://schemas.microsoft.com/office/drawing/2014/main" id="{AA6A3FB8-74A7-486A-9690-3031AD097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6200" y="33398429"/>
            <a:ext cx="12239625" cy="512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1440000"/>
            <a:r>
              <a:rPr lang="pt-BR" dirty="0"/>
              <a:t>SOMMERVILLE, Ian. </a:t>
            </a:r>
            <a:r>
              <a:rPr lang="pt-BR" b="1" dirty="0"/>
              <a:t>Engenharia de Software</a:t>
            </a:r>
            <a:r>
              <a:rPr lang="pt-BR" dirty="0"/>
              <a:t>. Tradução de </a:t>
            </a:r>
            <a:r>
              <a:rPr lang="pt-BR" dirty="0" err="1"/>
              <a:t>Luis</a:t>
            </a:r>
            <a:r>
              <a:rPr lang="pt-BR" dirty="0"/>
              <a:t> Claudio Queiroz (Trad.). 10ª. ed. São Paulo: Pearson </a:t>
            </a:r>
            <a:r>
              <a:rPr lang="pt-BR" dirty="0" err="1"/>
              <a:t>Education</a:t>
            </a:r>
            <a:r>
              <a:rPr lang="pt-BR" dirty="0"/>
              <a:t> do Brasil, 2018. Disponível em: &lt;https://www.facom.ufu.br/~</a:t>
            </a:r>
            <a:r>
              <a:rPr lang="pt-BR" dirty="0" err="1"/>
              <a:t>william</a:t>
            </a:r>
            <a:r>
              <a:rPr lang="pt-BR" dirty="0"/>
              <a:t>/Disciplinas%202018-2/BSI-GSI030-EngenhariaSoftware/Livro/engenhariaSoftwareSommerville.pdf&gt;. Acesso em: 03 Outubro 2025.</a:t>
            </a:r>
          </a:p>
          <a:p>
            <a:pPr marL="1440000" algn="just"/>
            <a:endParaRPr lang="en-US" altLang="pt-BR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440000"/>
            <a:r>
              <a:rPr lang="pt-BR" dirty="0"/>
              <a:t>VAZQUEZ, Carlos Eduardo; SILVA, José Roberto da. </a:t>
            </a:r>
            <a:r>
              <a:rPr lang="pt-BR" b="1" dirty="0"/>
              <a:t>Engenharia de Requisitos:</a:t>
            </a:r>
            <a:r>
              <a:rPr lang="pt-BR" dirty="0"/>
              <a:t> software orientado ao negócio. 2016. Rio de Janeiro, 2016. Disponível em: &lt;https://www.kufunda.net/</a:t>
            </a:r>
            <a:r>
              <a:rPr lang="pt-BR" dirty="0" err="1"/>
              <a:t>publicdocs</a:t>
            </a:r>
            <a:r>
              <a:rPr lang="pt-BR" dirty="0"/>
              <a:t>/Engenharia%20de%20Requisitos%20software%20orientado%20ao%20neg%C3%B3cio%20(Carlos%20Eduardo%20Vazquez%20etc.).</a:t>
            </a:r>
            <a:r>
              <a:rPr lang="pt-BR" dirty="0" err="1"/>
              <a:t>pdf</a:t>
            </a:r>
            <a:r>
              <a:rPr lang="pt-BR" dirty="0"/>
              <a:t>&gt;. Acesso em: 28 Outubro 2025.</a:t>
            </a:r>
          </a:p>
          <a:p>
            <a:pPr marL="1440000" algn="just"/>
            <a:endParaRPr lang="en-US" altLang="pt-BR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440000"/>
            <a:r>
              <a:rPr lang="pt-BR" dirty="0"/>
              <a:t>PRESSMAN, Roger S.; MAXIM, Bruce R. </a:t>
            </a:r>
            <a:r>
              <a:rPr lang="pt-BR" b="1" dirty="0"/>
              <a:t>Engenharia de software:</a:t>
            </a:r>
            <a:r>
              <a:rPr lang="pt-BR" dirty="0"/>
              <a:t> uma abordagem profissional [recurso eletrônico]. 2021. Porto Alegre, 2021. Disponível em: &lt;https://analisederequisitos.com.br/</a:t>
            </a:r>
            <a:r>
              <a:rPr lang="pt-BR" dirty="0" err="1"/>
              <a:t>wp-content</a:t>
            </a:r>
            <a:r>
              <a:rPr lang="pt-BR" dirty="0"/>
              <a:t>/uploads/2024/02/engenharia-de-software-pressman-9-edicao-portugues.pdf&gt;. Acesso em: 30 Outubro 2025.</a:t>
            </a:r>
          </a:p>
        </p:txBody>
      </p:sp>
      <p:sp>
        <p:nvSpPr>
          <p:cNvPr id="4102" name="Text Box 156">
            <a:extLst>
              <a:ext uri="{FF2B5EF4-FFF2-40B4-BE49-F238E27FC236}">
                <a16:creationId xmlns:a16="http://schemas.microsoft.com/office/drawing/2014/main" id="{85F09E29-B2B7-45D8-A9B5-1FA382E49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6200" y="26879727"/>
            <a:ext cx="12239625" cy="470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19177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9177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9177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9177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9177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917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917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917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917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pt-BR" altLang="pt-BR" sz="4200" kern="0" dirty="0">
                <a:cs typeface="Times New Roman" panose="02020603050405020304" pitchFamily="18" charset="0"/>
              </a:rPr>
              <a:t>O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Circularis</a:t>
            </a:r>
            <a:r>
              <a:rPr lang="pt-BR" altLang="pt-BR" sz="4200" kern="0" dirty="0">
                <a:cs typeface="Times New Roman" panose="02020603050405020304" pitchFamily="18" charset="0"/>
              </a:rPr>
              <a:t> se destaca como solução inovadora para o setor educacional, promovendo sustentabilidade e acesso democrático ao conhecimento. Limitações técnicas impediram a implementação de serviços extras, como painéis administrativos avançados e módulos analíticos, que ficam como recomendações para trabalhos futuros.</a:t>
            </a:r>
          </a:p>
        </p:txBody>
      </p:sp>
      <p:sp>
        <p:nvSpPr>
          <p:cNvPr id="4105" name="Text Box 161">
            <a:extLst>
              <a:ext uri="{FF2B5EF4-FFF2-40B4-BE49-F238E27FC236}">
                <a16:creationId xmlns:a16="http://schemas.microsoft.com/office/drawing/2014/main" id="{286A61AC-B5A7-4551-AA3E-CEC059AEB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12823825"/>
            <a:ext cx="12239625" cy="405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pt-BR" altLang="pt-BR" sz="4200" kern="0" dirty="0">
                <a:cs typeface="Times New Roman" panose="02020603050405020304" pitchFamily="18" charset="0"/>
              </a:rPr>
              <a:t>O projeto utilizou técnicas de levantamento de requisitos, modelagem de processos e desenvolvimento ágil. Foram empregadas tecnologias como Node.js,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React</a:t>
            </a:r>
            <a:r>
              <a:rPr lang="pt-BR" altLang="pt-BR" sz="4200" kern="0" dirty="0">
                <a:cs typeface="Times New Roman" panose="02020603050405020304" pitchFamily="18" charset="0"/>
              </a:rPr>
              <a:t>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Native</a:t>
            </a:r>
            <a:r>
              <a:rPr lang="pt-BR" altLang="pt-BR" sz="4200" kern="0" dirty="0">
                <a:cs typeface="Times New Roman" panose="02020603050405020304" pitchFamily="18" charset="0"/>
              </a:rPr>
              <a:t>, e API REST, além da prototipação de interfaces no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Figma</a:t>
            </a:r>
            <a:r>
              <a:rPr lang="pt-BR" altLang="pt-BR" sz="4200" kern="0" dirty="0">
                <a:cs typeface="Times New Roman" panose="02020603050405020304" pitchFamily="18" charset="0"/>
              </a:rPr>
              <a:t>. Testes e validações foram realizados com o apoio de ferramentas como </a:t>
            </a:r>
            <a:r>
              <a:rPr lang="pt-BR" altLang="pt-BR" sz="4200" kern="0" dirty="0" err="1">
                <a:cs typeface="Times New Roman" panose="02020603050405020304" pitchFamily="18" charset="0"/>
              </a:rPr>
              <a:t>Postman</a:t>
            </a:r>
            <a:r>
              <a:rPr lang="pt-BR" altLang="pt-BR" sz="4200" kern="0" dirty="0">
                <a:cs typeface="Times New Roman" panose="02020603050405020304" pitchFamily="18" charset="0"/>
              </a:rPr>
              <a:t>.</a:t>
            </a:r>
            <a:endParaRPr lang="en-US" altLang="pt-BR" sz="4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059" name="Text Box 162">
            <a:extLst>
              <a:ext uri="{FF2B5EF4-FFF2-40B4-BE49-F238E27FC236}">
                <a16:creationId xmlns:a16="http://schemas.microsoft.com/office/drawing/2014/main" id="{367CEBA1-C4F9-4559-B642-9D344E574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6518589"/>
            <a:ext cx="12001500" cy="728538"/>
          </a:xfrm>
          <a:prstGeom prst="rect">
            <a:avLst/>
          </a:prstGeom>
          <a:noFill/>
          <a:ln>
            <a:noFill/>
          </a:ln>
          <a:effectLst/>
        </p:spPr>
        <p:txBody>
          <a:bodyPr lIns="81412" tIns="40706" rIns="81412" bIns="40706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4200" b="1" cap="all" dirty="0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INTRODUÇÃO</a:t>
            </a:r>
          </a:p>
        </p:txBody>
      </p:sp>
      <p:sp>
        <p:nvSpPr>
          <p:cNvPr id="2060" name="Text Box 163">
            <a:extLst>
              <a:ext uri="{FF2B5EF4-FFF2-40B4-BE49-F238E27FC236}">
                <a16:creationId xmlns:a16="http://schemas.microsoft.com/office/drawing/2014/main" id="{9CD32C7F-B236-4942-88F6-28740833A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11636375"/>
            <a:ext cx="12001500" cy="728538"/>
          </a:xfrm>
          <a:prstGeom prst="rect">
            <a:avLst/>
          </a:prstGeom>
          <a:noFill/>
          <a:ln>
            <a:noFill/>
          </a:ln>
          <a:effectLst/>
        </p:spPr>
        <p:txBody>
          <a:bodyPr lIns="81412" tIns="40706" rIns="81412" bIns="40706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pt-BR" sz="4200" b="1" cap="all" dirty="0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Metodologia</a:t>
            </a:r>
          </a:p>
        </p:txBody>
      </p:sp>
      <p:sp>
        <p:nvSpPr>
          <p:cNvPr id="2061" name="Text Box 164">
            <a:extLst>
              <a:ext uri="{FF2B5EF4-FFF2-40B4-BE49-F238E27FC236}">
                <a16:creationId xmlns:a16="http://schemas.microsoft.com/office/drawing/2014/main" id="{C6DF20DF-7631-4302-8735-ADE97408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8348474"/>
            <a:ext cx="11868150" cy="728538"/>
          </a:xfrm>
          <a:prstGeom prst="rect">
            <a:avLst/>
          </a:prstGeom>
          <a:noFill/>
          <a:ln>
            <a:noFill/>
          </a:ln>
          <a:effectLst/>
        </p:spPr>
        <p:txBody>
          <a:bodyPr lIns="81412" tIns="40706" rIns="81412" bIns="40706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pt-BR" sz="4200" b="1" cap="all" noProof="1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Desenvolvimento</a:t>
            </a:r>
          </a:p>
        </p:txBody>
      </p:sp>
      <p:sp>
        <p:nvSpPr>
          <p:cNvPr id="2062" name="Text Box 166">
            <a:extLst>
              <a:ext uri="{FF2B5EF4-FFF2-40B4-BE49-F238E27FC236}">
                <a16:creationId xmlns:a16="http://schemas.microsoft.com/office/drawing/2014/main" id="{2FF6597E-3391-4987-86FC-9E4759A07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6200" y="25934987"/>
            <a:ext cx="11601450" cy="696913"/>
          </a:xfrm>
          <a:prstGeom prst="rect">
            <a:avLst/>
          </a:prstGeom>
          <a:noFill/>
          <a:ln>
            <a:noFill/>
          </a:ln>
          <a:effectLst/>
        </p:spPr>
        <p:txBody>
          <a:bodyPr lIns="81412" tIns="40706" rIns="81412" bIns="40706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4000" b="1" cap="all" dirty="0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CONSIDERAÇÕES FINAIS</a:t>
            </a:r>
          </a:p>
        </p:txBody>
      </p:sp>
      <p:sp>
        <p:nvSpPr>
          <p:cNvPr id="2063" name="Text Box 167">
            <a:extLst>
              <a:ext uri="{FF2B5EF4-FFF2-40B4-BE49-F238E27FC236}">
                <a16:creationId xmlns:a16="http://schemas.microsoft.com/office/drawing/2014/main" id="{4332104C-D280-4D1F-BE27-4ADAA6B2F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6200" y="32109446"/>
            <a:ext cx="11601450" cy="696912"/>
          </a:xfrm>
          <a:prstGeom prst="rect">
            <a:avLst/>
          </a:prstGeom>
          <a:noFill/>
          <a:ln>
            <a:noFill/>
          </a:ln>
          <a:effectLst/>
        </p:spPr>
        <p:txBody>
          <a:bodyPr lIns="81412" tIns="40706" rIns="81412" bIns="40706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pt-BR" sz="4000" b="1" cap="all" dirty="0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Principais</a:t>
            </a:r>
            <a:r>
              <a:rPr lang="en-US" sz="4000" b="1" cap="all" dirty="0">
                <a:solidFill>
                  <a:srgbClr val="CC0000"/>
                </a:solidFill>
                <a:latin typeface="+mj-lt"/>
                <a:ea typeface="Verdana" pitchFamily="34" charset="0"/>
                <a:cs typeface="Verdana" pitchFamily="34" charset="0"/>
              </a:rPr>
              <a:t> REFERÊNCIAS BIBLIOGRÁFICAS</a:t>
            </a:r>
          </a:p>
        </p:txBody>
      </p:sp>
      <p:sp>
        <p:nvSpPr>
          <p:cNvPr id="4111" name="Text Box 151">
            <a:extLst>
              <a:ext uri="{FF2B5EF4-FFF2-40B4-BE49-F238E27FC236}">
                <a16:creationId xmlns:a16="http://schemas.microsoft.com/office/drawing/2014/main" id="{2B9DED60-8798-429C-A2F4-4162AF59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3705" y="10776429"/>
            <a:ext cx="12239625" cy="922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pt-BR" sz="4200" dirty="0"/>
              <a:t>O projeto promove inclusão digital, sustentabilidade e economia circular, oferecendo uma solução técnica viável para comunidades em situação de vulnerabilidade social. Ao conectar usuários para o reuso consciente de materiais escolares, a plataforma contribui para a redução das desigualdades educacionais e sociais, estimulando a participação comunitária e a educação de qualidade. Além disso, ao utilizar tecnologias acessíveis e seguras, a solução fortalece a autonomia dos usuários, fomenta a economia circular e direciona o consumo consciente, alinhando-se aos Objetivos de Desenvolvimento Sustentável da ONU e promovendo transformação social e ambiental positiva.</a:t>
            </a:r>
            <a:endParaRPr lang="en-US" altLang="pt-BR" sz="4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113" name="Text Box 146">
            <a:extLst>
              <a:ext uri="{FF2B5EF4-FFF2-40B4-BE49-F238E27FC236}">
                <a16:creationId xmlns:a16="http://schemas.microsoft.com/office/drawing/2014/main" id="{D43F5D1D-A3D1-4155-BF51-6170C90B6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5" y="-60325"/>
            <a:ext cx="28803600" cy="5508625"/>
          </a:xfrm>
          <a:prstGeom prst="rect">
            <a:avLst/>
          </a:prstGeom>
          <a:solidFill>
            <a:srgbClr val="A90C0F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462" tIns="27231" rIns="54462" bIns="27231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pt-BR" sz="36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pic>
        <p:nvPicPr>
          <p:cNvPr id="4114" name="Imagem 20" descr="rodape_cps.png">
            <a:extLst>
              <a:ext uri="{FF2B5EF4-FFF2-40B4-BE49-F238E27FC236}">
                <a16:creationId xmlns:a16="http://schemas.microsoft.com/office/drawing/2014/main" id="{BCBABAC9-9AB2-48C4-B606-264B54F4B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6650"/>
            <a:ext cx="2880042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5" name="Retângulo 5">
            <a:extLst>
              <a:ext uri="{FF2B5EF4-FFF2-40B4-BE49-F238E27FC236}">
                <a16:creationId xmlns:a16="http://schemas.microsoft.com/office/drawing/2014/main" id="{97691288-C59B-4461-A39C-AF55C515B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1299819"/>
            <a:ext cx="216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Plataforma Colaborativa de Troca de Livros e Materiais Escolares: </a:t>
            </a:r>
            <a:br>
              <a:rPr lang="pt-BR" sz="4000" b="1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pt-B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Inclusão Digital e Sustentabilidade para uma Educação de Qualidade </a:t>
            </a:r>
            <a:endParaRPr lang="en-US" altLang="pt-BR" sz="40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4116" name="Retângulo 37">
            <a:extLst>
              <a:ext uri="{FF2B5EF4-FFF2-40B4-BE49-F238E27FC236}">
                <a16:creationId xmlns:a16="http://schemas.microsoft.com/office/drawing/2014/main" id="{5ABE9F32-B86A-462C-998C-66698555A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3314700"/>
            <a:ext cx="20473988" cy="208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Curso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: Técnico </a:t>
            </a: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em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Desenvolvimento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 de </a:t>
            </a: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Sistemas</a:t>
            </a:r>
          </a:p>
          <a:p>
            <a:pPr>
              <a:lnSpc>
                <a:spcPct val="150000"/>
              </a:lnSpc>
            </a:pP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Orientador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: Prof. XAVIER, </a:t>
            </a:r>
            <a:r>
              <a:rPr lang="en-US" altLang="pt-BR" sz="3000" b="1" dirty="0" err="1">
                <a:solidFill>
                  <a:schemeClr val="bg1"/>
                </a:solidFill>
                <a:latin typeface="+mj-lt"/>
              </a:rPr>
              <a:t>Jeferson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 Alves </a:t>
            </a:r>
            <a:r>
              <a:rPr lang="en-US" altLang="pt-BR" sz="3000" b="1" dirty="0" err="1">
                <a:solidFill>
                  <a:schemeClr val="bg1"/>
                </a:solidFill>
                <a:latin typeface="+mj-lt"/>
              </a:rPr>
              <a:t>Brandão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Palavras-chave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pt-BR" altLang="pt-BR" sz="3000" dirty="0">
                <a:solidFill>
                  <a:schemeClr val="bg1"/>
                </a:solidFill>
                <a:latin typeface="+mj-lt"/>
              </a:rPr>
              <a:t>inclusão digital; sustentabilidade; troca de materiais; educação de qualidade; economia circular</a:t>
            </a:r>
            <a:endParaRPr lang="en-US" altLang="pt-BR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17" name="Retângulo 6">
            <a:extLst>
              <a:ext uri="{FF2B5EF4-FFF2-40B4-BE49-F238E27FC236}">
                <a16:creationId xmlns:a16="http://schemas.microsoft.com/office/drawing/2014/main" id="{74AF1B9D-FB7D-47F5-9F60-08C9C88AC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2746112"/>
            <a:ext cx="17602200" cy="70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pt-BR" altLang="pt-BR" sz="3000" b="1" dirty="0">
                <a:solidFill>
                  <a:schemeClr val="bg1"/>
                </a:solidFill>
                <a:latin typeface="+mj-lt"/>
              </a:rPr>
              <a:t>Autores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: SANTOS, Andréa Alves dos; NASCIMENTO, Caroline Dias do; CARMO, </a:t>
            </a:r>
            <a:r>
              <a:rPr lang="en-US" altLang="pt-BR" sz="3000" b="1" dirty="0" err="1">
                <a:solidFill>
                  <a:schemeClr val="bg1"/>
                </a:solidFill>
                <a:latin typeface="+mj-lt"/>
              </a:rPr>
              <a:t>Raissa</a:t>
            </a:r>
            <a:r>
              <a:rPr lang="en-US" altLang="pt-BR" sz="3000" b="1" dirty="0">
                <a:solidFill>
                  <a:schemeClr val="bg1"/>
                </a:solidFill>
                <a:latin typeface="+mj-lt"/>
              </a:rPr>
              <a:t> Chagas do</a:t>
            </a:r>
            <a:r>
              <a:rPr lang="en-US" altLang="pt-BR" sz="2600" b="1" dirty="0">
                <a:solidFill>
                  <a:schemeClr val="bg1"/>
                </a:solidFill>
                <a:latin typeface="+mj-lt"/>
              </a:rPr>
              <a:t>.</a:t>
            </a:r>
            <a:endParaRPr lang="en-US" altLang="pt-BR" sz="2400" b="1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4118" name="Text Box 151">
            <a:extLst>
              <a:ext uri="{FF2B5EF4-FFF2-40B4-BE49-F238E27FC236}">
                <a16:creationId xmlns:a16="http://schemas.microsoft.com/office/drawing/2014/main" id="{295E4213-48BF-4DDE-9927-726C7FCF4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2" y="19664363"/>
            <a:ext cx="12239625" cy="535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3531" tIns="89554" rIns="203531" bIns="89554">
            <a:spAutoFit/>
          </a:bodyPr>
          <a:lstStyle>
            <a:lvl1pPr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544513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544513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pt-BR" sz="4200" dirty="0"/>
              <a:t>A </a:t>
            </a:r>
            <a:r>
              <a:rPr lang="pt-BR" sz="4200" dirty="0" err="1"/>
              <a:t>Circularis</a:t>
            </a:r>
            <a:r>
              <a:rPr lang="pt-BR" sz="4200" dirty="0"/>
              <a:t> é uma plataforma digital colaborativa, desenvolvida com tecnologias modernas como </a:t>
            </a:r>
            <a:r>
              <a:rPr lang="pt-BR" sz="4200" dirty="0" err="1"/>
              <a:t>React</a:t>
            </a:r>
            <a:r>
              <a:rPr lang="pt-BR" sz="4200" dirty="0"/>
              <a:t> </a:t>
            </a:r>
            <a:r>
              <a:rPr lang="pt-BR" sz="4200" dirty="0" err="1"/>
              <a:t>Native</a:t>
            </a:r>
            <a:r>
              <a:rPr lang="pt-BR" sz="4200" dirty="0"/>
              <a:t>, Node.js e MySQL, que facilita a troca e o reuso consciente de livros e materiais escolares. O sistema conta com funcionalidades essenciais como cadastro de usuários, filtragem e listagem de materiais, sistema de trocas, comunicação via chat interno e mecanismos de moderação.</a:t>
            </a:r>
            <a:endParaRPr lang="en-US" altLang="pt-BR" sz="4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4119" name="Imagem 2">
            <a:extLst>
              <a:ext uri="{FF2B5EF4-FFF2-40B4-BE49-F238E27FC236}">
                <a16:creationId xmlns:a16="http://schemas.microsoft.com/office/drawing/2014/main" id="{15A1B6D0-D181-4F48-A8F6-3DCE36929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2075" y="733425"/>
            <a:ext cx="4586288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tângulo 5">
            <a:extLst>
              <a:ext uri="{FF2B5EF4-FFF2-40B4-BE49-F238E27FC236}">
                <a16:creationId xmlns:a16="http://schemas.microsoft.com/office/drawing/2014/main" id="{D29DFEE7-BAFC-4991-BC4C-3EF8BF997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1" y="154935"/>
            <a:ext cx="92773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pt-BR" sz="7200" b="1" dirty="0">
                <a:solidFill>
                  <a:schemeClr val="bg1"/>
                </a:solidFill>
                <a:latin typeface="Caprasimo" panose="0208090404030B020404" pitchFamily="18" charset="0"/>
                <a:cs typeface="Times New Roman" panose="02020603050405020304" pitchFamily="18" charset="0"/>
              </a:rPr>
              <a:t>CIRCULARES</a:t>
            </a:r>
            <a:endParaRPr lang="en-US" altLang="pt-BR" sz="7200" b="1" dirty="0">
              <a:solidFill>
                <a:schemeClr val="bg1"/>
              </a:solidFill>
              <a:latin typeface="Caprasimo" panose="0208090404030B0204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0C0C30-4DC7-4D06-BA2E-66F698D0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0" y="33364666"/>
            <a:ext cx="1143000" cy="16688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25535FD-38F0-47FC-ACB4-A3DE50833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2901" y="35183238"/>
            <a:ext cx="1143000" cy="16688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408FDA-C6A6-4D81-8502-6BF3327FA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2901" y="36981036"/>
            <a:ext cx="1104899" cy="16669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BB98E4-819B-4723-9302-87447F20A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567" y="5563118"/>
            <a:ext cx="12450763" cy="53990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6CF416-7342-4610-8A28-23E10B2F10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915" y="20303093"/>
            <a:ext cx="5242764" cy="52427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8DB3E3-8A48-4383-A62D-B2C8F0522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193888"/>
            <a:ext cx="11830050" cy="73998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86FB90-BE5E-4BD5-A987-BDFA3E271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566" y="20303093"/>
            <a:ext cx="5242764" cy="5221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S030000784">
  <a:themeElements>
    <a:clrScheme name="Default Design 4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FFD28A12706EB4D9FC5820D7CF583E2" ma:contentTypeVersion="0" ma:contentTypeDescription="Crie um novo documento." ma:contentTypeScope="" ma:versionID="81aaed226c7ec8d7f28bcce734d6397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74c6ccb71ee63fbc30cff3237551ec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4E879F6C-ABCC-475F-B82F-20B9B9EA89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F2E30A-C6EA-426D-BA62-14607A612A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A70BB0-2F56-4D7C-BA2B-BDB1ED7069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Codex.thmx</Template>
  <TotalTime>501</TotalTime>
  <Words>663</Words>
  <Application>Microsoft Office PowerPoint</Application>
  <PresentationFormat>Personalizar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Times New Roman</vt:lpstr>
      <vt:lpstr>ＭＳ Ｐゴシック</vt:lpstr>
      <vt:lpstr>Arial</vt:lpstr>
      <vt:lpstr>Verdana</vt:lpstr>
      <vt:lpstr>TS030000784</vt:lpstr>
      <vt:lpstr>Apresentação do PowerPoint</vt:lpstr>
    </vt:vector>
  </TitlesOfParts>
  <Company>IEL/UNICAMP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Roxane Rojo</dc:creator>
  <cp:lastModifiedBy>ANDREA ALVES DOS SANTOS</cp:lastModifiedBy>
  <cp:revision>71</cp:revision>
  <cp:lastPrinted>2000-08-03T00:31:24Z</cp:lastPrinted>
  <dcterms:created xsi:type="dcterms:W3CDTF">2011-06-13T14:41:11Z</dcterms:created>
  <dcterms:modified xsi:type="dcterms:W3CDTF">2025-11-13T16:57:08Z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TC300007849990</vt:lpwstr>
  </property>
</Properties>
</file>